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2" r:id="rId3"/>
    <p:sldId id="267" r:id="rId4"/>
    <p:sldId id="298" r:id="rId5"/>
    <p:sldId id="294" r:id="rId6"/>
    <p:sldId id="269" r:id="rId7"/>
    <p:sldId id="299" r:id="rId8"/>
    <p:sldId id="270" r:id="rId9"/>
    <p:sldId id="296" r:id="rId10"/>
    <p:sldId id="297" r:id="rId11"/>
  </p:sldIdLst>
  <p:sldSz cx="9144000" cy="5143500" type="screen16x9"/>
  <p:notesSz cx="6799263" cy="9929813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90E34D8-AA41-4910-8819-06EFD2B2B9C2}">
          <p14:sldIdLst>
            <p14:sldId id="260"/>
            <p14:sldId id="262"/>
            <p14:sldId id="267"/>
            <p14:sldId id="298"/>
            <p14:sldId id="294"/>
            <p14:sldId id="269"/>
            <p14:sldId id="299"/>
            <p14:sldId id="270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4614" autoAdjust="0"/>
  </p:normalViewPr>
  <p:slideViewPr>
    <p:cSldViewPr snapToGrid="0">
      <p:cViewPr varScale="1">
        <p:scale>
          <a:sx n="102" d="100"/>
          <a:sy n="102" d="100"/>
        </p:scale>
        <p:origin x="8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D2D3987-D88E-487A-818B-EF85CDB7C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8CEAA9E-3DA5-44D0-BC37-4B541AD97B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E9F3-B858-4FDC-9F22-3C60493AB675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8D79D50-0E3D-4FC4-9E6F-C1B52BF5F0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795218-A938-405E-954C-33BDD9209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E9193-8D65-45AD-A314-550B9BDDB6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89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A0438873-8323-4338-9B90-780812F68880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91" tIns="47796" rIns="95591" bIns="4779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D2DA24BD-5BAD-49DF-9500-B79CEF734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5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98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44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6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2"/>
          <a:stretch/>
        </p:blipFill>
        <p:spPr>
          <a:xfrm>
            <a:off x="281726" y="4631453"/>
            <a:ext cx="1353892" cy="4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3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95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6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49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2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2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69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374B-CE8B-474E-8E5A-4D54A3586914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BF15-3E0F-487B-A1BC-CF511BB5C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0FEF56A-71BF-4151-8C1A-8CE61258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32F63A-EA00-4B1E-A30A-85598F8D5C90}"/>
              </a:ext>
            </a:extLst>
          </p:cNvPr>
          <p:cNvSpPr/>
          <p:nvPr/>
        </p:nvSpPr>
        <p:spPr>
          <a:xfrm>
            <a:off x="848977" y="1626433"/>
            <a:ext cx="6601135" cy="2782326"/>
          </a:xfrm>
          <a:prstGeom prst="rect">
            <a:avLst/>
          </a:prstGeom>
          <a:solidFill>
            <a:schemeClr val="tx1">
              <a:lumMod val="95000"/>
              <a:lumOff val="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3039" y="2298889"/>
            <a:ext cx="6858000" cy="1790700"/>
          </a:xfrm>
        </p:spPr>
        <p:txBody>
          <a:bodyPr>
            <a:normAutofit/>
          </a:bodyPr>
          <a:lstStyle/>
          <a:p>
            <a:pPr algn="l"/>
            <a:r>
              <a:rPr lang="ja-JP" altLang="en-US" sz="6000" b="1" dirty="0">
                <a:solidFill>
                  <a:schemeClr val="bg1"/>
                </a:solidFill>
                <a:latin typeface="+mn-ea"/>
                <a:ea typeface="+mn-ea"/>
              </a:rPr>
              <a:t>住宅ローン減税</a:t>
            </a:r>
            <a:br>
              <a:rPr lang="en-US" altLang="ja-JP" sz="6000" b="1" dirty="0">
                <a:solidFill>
                  <a:schemeClr val="bg1"/>
                </a:solidFill>
                <a:latin typeface="+mn-ea"/>
                <a:ea typeface="+mn-ea"/>
              </a:rPr>
            </a:br>
            <a:endParaRPr kumimoji="1" lang="ja-JP" altLang="en-US" sz="6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59970" y="6023320"/>
            <a:ext cx="2785423" cy="194600"/>
          </a:xfrm>
        </p:spPr>
        <p:txBody>
          <a:bodyPr>
            <a:normAutofit fontScale="47500" lnSpcReduction="20000"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362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541AA-D1D3-4EB6-8A62-8E4F5A21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どんな制度？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AFF6F4-1FE5-4D96-B86B-10F470E8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・</a:t>
            </a:r>
            <a:r>
              <a:rPr kumimoji="1" lang="ja-JP" altLang="en-US" sz="2400" dirty="0"/>
              <a:t>省エネ性能</a:t>
            </a:r>
            <a:r>
              <a:rPr kumimoji="1" lang="ja-JP" altLang="en-US" dirty="0"/>
              <a:t>を有する住宅を取得する場合、</a:t>
            </a:r>
            <a:endParaRPr kumimoji="1" lang="en-US" altLang="ja-JP" dirty="0"/>
          </a:p>
          <a:p>
            <a:r>
              <a:rPr lang="ja-JP" altLang="en-US" dirty="0"/>
              <a:t>　商品や追加工事と交換できるポイントを発行する制度</a:t>
            </a:r>
            <a:endParaRPr lang="en-US" altLang="ja-JP" dirty="0"/>
          </a:p>
          <a:p>
            <a:endParaRPr lang="en-US" altLang="ja-JP" sz="1400" dirty="0"/>
          </a:p>
          <a:p>
            <a:r>
              <a:rPr lang="ja-JP" altLang="en-US" sz="1400" dirty="0"/>
              <a:t>・期限</a:t>
            </a:r>
            <a:r>
              <a:rPr lang="en-US" altLang="ja-JP" sz="1400" dirty="0"/>
              <a:t>…2021</a:t>
            </a:r>
            <a:r>
              <a:rPr lang="ja-JP" altLang="en-US" sz="1400" dirty="0"/>
              <a:t>年</a:t>
            </a:r>
            <a:r>
              <a:rPr lang="en-US" altLang="ja-JP" sz="1400" dirty="0"/>
              <a:t>10</a:t>
            </a:r>
            <a:r>
              <a:rPr lang="ja-JP" altLang="en-US" sz="1400" dirty="0"/>
              <a:t>月</a:t>
            </a:r>
            <a:r>
              <a:rPr lang="en-US" altLang="ja-JP" sz="1400" dirty="0"/>
              <a:t>31</a:t>
            </a:r>
            <a:r>
              <a:rPr lang="ja-JP" altLang="en-US" sz="1400" dirty="0"/>
              <a:t>日までに工事請負契約</a:t>
            </a:r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　　　　</a:t>
            </a:r>
            <a:r>
              <a:rPr lang="en-US" altLang="ja-JP" sz="1400" dirty="0"/>
              <a:t>※</a:t>
            </a:r>
            <a:r>
              <a:rPr lang="ja-JP" altLang="en-US" sz="1400" dirty="0"/>
              <a:t>シーキューブは標準で②が適用、場合によっては①も適用されます。</a:t>
            </a:r>
            <a:endParaRPr lang="en-US" altLang="ja-JP" sz="1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480A2F-C4EC-4903-B0B5-A1BF40030D22}"/>
              </a:ext>
            </a:extLst>
          </p:cNvPr>
          <p:cNvSpPr/>
          <p:nvPr/>
        </p:nvSpPr>
        <p:spPr>
          <a:xfrm>
            <a:off x="909400" y="1912716"/>
            <a:ext cx="499675" cy="125946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0F05F0-D6AA-4DF4-B143-2C5EDD4A585C}"/>
              </a:ext>
            </a:extLst>
          </p:cNvPr>
          <p:cNvSpPr/>
          <p:nvPr/>
        </p:nvSpPr>
        <p:spPr>
          <a:xfrm>
            <a:off x="1608941" y="1912716"/>
            <a:ext cx="976862" cy="125946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E7AA2D-47E8-452C-AE7A-31B242B447F2}"/>
              </a:ext>
            </a:extLst>
          </p:cNvPr>
          <p:cNvSpPr/>
          <p:nvPr/>
        </p:nvSpPr>
        <p:spPr>
          <a:xfrm>
            <a:off x="1409074" y="2552179"/>
            <a:ext cx="1446551" cy="125946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A7AAFDAE-063F-4289-80B2-B846EC3CB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75149"/>
              </p:ext>
            </p:extLst>
          </p:nvPr>
        </p:nvGraphicFramePr>
        <p:xfrm>
          <a:off x="1334124" y="3000971"/>
          <a:ext cx="56962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618">
                  <a:extLst>
                    <a:ext uri="{9D8B030D-6E8A-4147-A177-3AD203B41FA5}">
                      <a16:colId xmlns:a16="http://schemas.microsoft.com/office/drawing/2014/main" val="1781132485"/>
                    </a:ext>
                  </a:extLst>
                </a:gridCol>
                <a:gridCol w="2825646">
                  <a:extLst>
                    <a:ext uri="{9D8B030D-6E8A-4147-A177-3AD203B41FA5}">
                      <a16:colId xmlns:a16="http://schemas.microsoft.com/office/drawing/2014/main" val="1321479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住宅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発行ポイント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2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①高い省エネ性能を有する住宅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万ポイント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戸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50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②省エネ基準に適合する住宅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万ポイント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戸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31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1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19050">
            <a:noFill/>
            <a:prstDash val="sysDash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・年末の住宅ローン残高の１％が所得税・住民税から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還付される仕組み。</a:t>
            </a:r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・控除期間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…10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年間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・上限額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万円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×10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年間＝最大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400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万円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※2021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年９月末までの契約・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月末までの入居で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控除期間が</a:t>
            </a:r>
            <a:r>
              <a: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に延長</a:t>
            </a:r>
            <a:endParaRPr kumimoji="1" lang="en-US" altLang="ja-JP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8D44DB3-CCAB-4991-B20D-5D4BE2D1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どんな制度？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171568-BA58-47CB-BB5A-AFFF7BA2DD29}"/>
              </a:ext>
            </a:extLst>
          </p:cNvPr>
          <p:cNvSpPr/>
          <p:nvPr/>
        </p:nvSpPr>
        <p:spPr>
          <a:xfrm>
            <a:off x="1725213" y="2877375"/>
            <a:ext cx="770429" cy="109380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A2EAF2-4BF4-4913-A690-955B7D49F504}"/>
              </a:ext>
            </a:extLst>
          </p:cNvPr>
          <p:cNvSpPr/>
          <p:nvPr/>
        </p:nvSpPr>
        <p:spPr>
          <a:xfrm>
            <a:off x="3602104" y="3266688"/>
            <a:ext cx="1059837" cy="128583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B2725C6-074B-409B-BD48-DB52ED57929E}"/>
              </a:ext>
            </a:extLst>
          </p:cNvPr>
          <p:cNvSpPr/>
          <p:nvPr/>
        </p:nvSpPr>
        <p:spPr>
          <a:xfrm>
            <a:off x="1940831" y="1736739"/>
            <a:ext cx="3063938" cy="182263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FE0A6C9-32F0-4A70-8853-05CD41F1F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04" y="2553312"/>
            <a:ext cx="2303045" cy="25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DEBF50-1939-49FD-ADA8-88E22710F6A5}"/>
              </a:ext>
            </a:extLst>
          </p:cNvPr>
          <p:cNvSpPr/>
          <p:nvPr/>
        </p:nvSpPr>
        <p:spPr>
          <a:xfrm>
            <a:off x="1652762" y="4208858"/>
            <a:ext cx="595764" cy="109380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17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6812C00-F41C-4BE8-8D35-6EF3C3E4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条件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C7907C04-61A3-4B4B-B9B9-DDD781BD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976"/>
            <a:ext cx="7886700" cy="3269747"/>
          </a:xfrm>
          <a:ln w="28575">
            <a:noFill/>
            <a:prstDash val="sysDash"/>
          </a:ln>
        </p:spPr>
        <p:txBody>
          <a:bodyPr anchor="ctr"/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・自ら居住すること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・床面積が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㎡以上であること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・借入金の返済期間が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年以上であること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・その年の合計所得額が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3000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万円以下であること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90F5C76D-6D64-4DA9-B74B-A5BCAB07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18" y="2434380"/>
            <a:ext cx="1412639" cy="21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55E7148-3186-4952-AC90-9678EF06F5F8}"/>
              </a:ext>
            </a:extLst>
          </p:cNvPr>
          <p:cNvSpPr/>
          <p:nvPr/>
        </p:nvSpPr>
        <p:spPr>
          <a:xfrm>
            <a:off x="1823803" y="2571750"/>
            <a:ext cx="1031823" cy="208925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1F7BF8-89D3-4CD1-BD1F-204F83558259}"/>
              </a:ext>
            </a:extLst>
          </p:cNvPr>
          <p:cNvSpPr/>
          <p:nvPr/>
        </p:nvSpPr>
        <p:spPr>
          <a:xfrm>
            <a:off x="3000532" y="3276338"/>
            <a:ext cx="1039317" cy="178895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C45998-3071-4015-BA0F-19A810985734}"/>
              </a:ext>
            </a:extLst>
          </p:cNvPr>
          <p:cNvSpPr/>
          <p:nvPr/>
        </p:nvSpPr>
        <p:spPr>
          <a:xfrm>
            <a:off x="3232880" y="3954530"/>
            <a:ext cx="1474031" cy="178895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69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37AB4B-283F-4CB4-B03D-D4BBD405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u="sng" dirty="0"/>
              <a:t>収入合算とペアローン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9A7B1E91-FDF5-4289-96D2-4EFEA6D8A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672860"/>
              </p:ext>
            </p:extLst>
          </p:nvPr>
        </p:nvGraphicFramePr>
        <p:xfrm>
          <a:off x="816027" y="1639836"/>
          <a:ext cx="78867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52">
                  <a:extLst>
                    <a:ext uri="{9D8B030D-6E8A-4147-A177-3AD203B41FA5}">
                      <a16:colId xmlns:a16="http://schemas.microsoft.com/office/drawing/2014/main" val="2639729790"/>
                    </a:ext>
                  </a:extLst>
                </a:gridCol>
                <a:gridCol w="3065488">
                  <a:extLst>
                    <a:ext uri="{9D8B030D-6E8A-4147-A177-3AD203B41FA5}">
                      <a16:colId xmlns:a16="http://schemas.microsoft.com/office/drawing/2014/main" val="3243843244"/>
                    </a:ext>
                  </a:extLst>
                </a:gridCol>
                <a:gridCol w="3013960">
                  <a:extLst>
                    <a:ext uri="{9D8B030D-6E8A-4147-A177-3AD203B41FA5}">
                      <a16:colId xmlns:a16="http://schemas.microsoft.com/office/drawing/2014/main" val="332333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収入合算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ペアローン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15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考え方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収入を合算した年収で借入可能額を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審査する。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あくまでも借りるのは主債務者一人。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ご夫婦それぞれがローンを借りる。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（合計二本のローンを借りる）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651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住宅ローン控除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✕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一人しか受けられない。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〇二人とも受けられる。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団体信用生命保険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主債務者しか入れない。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＝主債務者にもしものことがあった場合は弁済になる。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＝連帯保証人にもしものことがあった場合保障されない。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二人とも団信に加入する。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＝双方が保障を受けられる。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（本人名義は弁済、パートナー名義の分はローンが残る）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33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手数料、諸費用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〇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一人分だけ。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✕二人分かかる。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80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32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0FEF56A-71BF-4151-8C1A-8CE61258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32F63A-EA00-4B1E-A30A-85598F8D5C90}"/>
              </a:ext>
            </a:extLst>
          </p:cNvPr>
          <p:cNvSpPr/>
          <p:nvPr/>
        </p:nvSpPr>
        <p:spPr>
          <a:xfrm>
            <a:off x="848977" y="1626433"/>
            <a:ext cx="6601135" cy="2782326"/>
          </a:xfrm>
          <a:prstGeom prst="rect">
            <a:avLst/>
          </a:prstGeom>
          <a:solidFill>
            <a:schemeClr val="tx1">
              <a:lumMod val="95000"/>
              <a:lumOff val="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3039" y="2298889"/>
            <a:ext cx="6858000" cy="1790700"/>
          </a:xfrm>
        </p:spPr>
        <p:txBody>
          <a:bodyPr>
            <a:normAutofit/>
          </a:bodyPr>
          <a:lstStyle/>
          <a:p>
            <a:pPr algn="l"/>
            <a:r>
              <a:rPr lang="ja-JP" altLang="en-US" sz="6000" b="1" dirty="0">
                <a:solidFill>
                  <a:schemeClr val="bg1"/>
                </a:solidFill>
                <a:latin typeface="+mn-ea"/>
                <a:ea typeface="+mn-ea"/>
              </a:rPr>
              <a:t>住まい給付金</a:t>
            </a:r>
            <a:br>
              <a:rPr lang="en-US" altLang="ja-JP" sz="6000" b="1" dirty="0">
                <a:solidFill>
                  <a:schemeClr val="bg1"/>
                </a:solidFill>
                <a:latin typeface="+mn-ea"/>
                <a:ea typeface="+mn-ea"/>
              </a:rPr>
            </a:br>
            <a:endParaRPr kumimoji="1" lang="ja-JP" altLang="en-US" sz="6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59970" y="6023320"/>
            <a:ext cx="2785423" cy="194600"/>
          </a:xfrm>
        </p:spPr>
        <p:txBody>
          <a:bodyPr>
            <a:normAutofit fontScale="47500" lnSpcReduction="20000"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163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C3EE8-017A-4A16-A52C-0ADD7E6F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どんな制度？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97F673-F620-4CD2-9762-0F440AA0B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・消費税率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10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％の住宅を取得する場合、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増税の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負担を軽減するため</a:t>
            </a:r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現金を給付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収入が一定以下の方の負担を軽減する事を目的とし、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収入によって給付額が変わる仕組みと</a:t>
            </a: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なっている。</a:t>
            </a:r>
            <a:endParaRPr kumimoji="1"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（目安</a:t>
            </a:r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…775</a:t>
            </a: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万円以下の方なら給付を受けられる可能性大）</a:t>
            </a:r>
            <a:endParaRPr kumimoji="1"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・期限</a:t>
            </a:r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…2022</a:t>
            </a: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月までに入居した人</a:t>
            </a:r>
            <a:endParaRPr kumimoji="1"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A99259-231C-4BDA-97E4-0B34EE17B11D}"/>
              </a:ext>
            </a:extLst>
          </p:cNvPr>
          <p:cNvSpPr/>
          <p:nvPr/>
        </p:nvSpPr>
        <p:spPr>
          <a:xfrm>
            <a:off x="3667590" y="2182539"/>
            <a:ext cx="1931236" cy="176944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CD67BA-3CB3-4F77-A05D-2B44483CC81C}"/>
              </a:ext>
            </a:extLst>
          </p:cNvPr>
          <p:cNvSpPr/>
          <p:nvPr/>
        </p:nvSpPr>
        <p:spPr>
          <a:xfrm>
            <a:off x="834453" y="3186451"/>
            <a:ext cx="2343462" cy="201326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B093FC-9326-46E8-84A3-8EC7D98874C5}"/>
              </a:ext>
            </a:extLst>
          </p:cNvPr>
          <p:cNvSpPr/>
          <p:nvPr/>
        </p:nvSpPr>
        <p:spPr>
          <a:xfrm>
            <a:off x="1419072" y="4147719"/>
            <a:ext cx="1961209" cy="109484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376148E-54AB-4B7C-ACCE-46F88267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36" y="2553312"/>
            <a:ext cx="2241877" cy="22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8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065E2-199F-4606-80CF-015C6D28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u="sng" dirty="0"/>
              <a:t>給付額の目安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E1BF823C-B6CC-4B3D-9AC7-0613BB84D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169438"/>
              </p:ext>
            </p:extLst>
          </p:nvPr>
        </p:nvGraphicFramePr>
        <p:xfrm>
          <a:off x="628650" y="1370013"/>
          <a:ext cx="7886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018889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265220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45200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収入額の目安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都道府県民税の所得割額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給付基礎額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75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7.60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50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525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7.60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9.79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0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525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9.79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11.90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32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675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11.90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14.06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06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675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775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14.06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万円超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17.26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  <a:endParaRPr kumimoji="1" lang="en-US" altLang="ja-JP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19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5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D1AC17-CA8E-451E-B0C0-685B1794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対象者・条件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123557BE-31C4-4A26-BB3C-14D831AA7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147"/>
              </p:ext>
            </p:extLst>
          </p:nvPr>
        </p:nvGraphicFramePr>
        <p:xfrm>
          <a:off x="1130207" y="1576802"/>
          <a:ext cx="6096000" cy="21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93">
                  <a:extLst>
                    <a:ext uri="{9D8B030D-6E8A-4147-A177-3AD203B41FA5}">
                      <a16:colId xmlns:a16="http://schemas.microsoft.com/office/drawing/2014/main" val="673249367"/>
                    </a:ext>
                  </a:extLst>
                </a:gridCol>
                <a:gridCol w="4483007">
                  <a:extLst>
                    <a:ext uri="{9D8B030D-6E8A-4147-A177-3AD203B41FA5}">
                      <a16:colId xmlns:a16="http://schemas.microsoft.com/office/drawing/2014/main" val="3008974763"/>
                    </a:ext>
                  </a:extLst>
                </a:gridCol>
              </a:tblGrid>
              <a:tr h="10091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対象者</a:t>
                      </a:r>
                      <a:endParaRPr kumimoji="1" lang="en-US" altLang="ja-JP" b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 typeface="Arial" panose="020B0604020202020204" pitchFamily="34" charset="0"/>
                        <a:buNone/>
                      </a:pP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・登記上の持分を保有するとともに</a:t>
                      </a:r>
                      <a:endParaRPr lang="en-US" altLang="ja-JP" b="0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 algn="l" fontAlgn="base">
                        <a:buFont typeface="Arial" panose="020B0604020202020204" pitchFamily="34" charset="0"/>
                        <a:buNone/>
                      </a:pPr>
                      <a:r>
                        <a:rPr lang="ja-JP" altLang="en-US" b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その住宅に自分で居住する。</a:t>
                      </a:r>
                    </a:p>
                    <a:p>
                      <a:pPr marL="0" indent="0" algn="l" fontAlgn="base">
                        <a:buFont typeface="Arial" panose="020B0604020202020204" pitchFamily="34" charset="0"/>
                        <a:buNone/>
                      </a:pP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・収入が一定以下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02219"/>
                  </a:ext>
                </a:extLst>
              </a:tr>
              <a:tr h="113158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b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住宅の条件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・消費税率が</a:t>
                      </a:r>
                      <a:r>
                        <a:rPr lang="en-US" altLang="ja-JP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％であること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・床面積が</a:t>
                      </a:r>
                      <a:r>
                        <a:rPr lang="en-US" altLang="ja-JP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40m</a:t>
                      </a:r>
                      <a:r>
                        <a:rPr lang="en-US" altLang="ja-JP" b="0" i="0" u="none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以上であること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ja-JP" altLang="en-US" b="0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・第三者機関の検査を受けた住宅であること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9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85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0FEF56A-71BF-4151-8C1A-8CE61258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32F63A-EA00-4B1E-A30A-85598F8D5C90}"/>
              </a:ext>
            </a:extLst>
          </p:cNvPr>
          <p:cNvSpPr/>
          <p:nvPr/>
        </p:nvSpPr>
        <p:spPr>
          <a:xfrm>
            <a:off x="848977" y="1626433"/>
            <a:ext cx="6601135" cy="2782326"/>
          </a:xfrm>
          <a:prstGeom prst="rect">
            <a:avLst/>
          </a:prstGeom>
          <a:solidFill>
            <a:schemeClr val="tx1">
              <a:lumMod val="95000"/>
              <a:lumOff val="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3039" y="2298889"/>
            <a:ext cx="6858000" cy="17907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6000" b="1" dirty="0">
                <a:solidFill>
                  <a:schemeClr val="bg1"/>
                </a:solidFill>
                <a:latin typeface="+mn-ea"/>
                <a:ea typeface="+mn-ea"/>
              </a:rPr>
              <a:t>グリーン住宅ポイント</a:t>
            </a:r>
            <a:br>
              <a:rPr lang="en-US" altLang="ja-JP" sz="6000" b="1" dirty="0">
                <a:solidFill>
                  <a:schemeClr val="bg1"/>
                </a:solidFill>
                <a:latin typeface="+mn-ea"/>
                <a:ea typeface="+mn-ea"/>
              </a:rPr>
            </a:br>
            <a:endParaRPr kumimoji="1" lang="ja-JP" altLang="en-US" sz="6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59970" y="6023320"/>
            <a:ext cx="2785423" cy="194600"/>
          </a:xfrm>
        </p:spPr>
        <p:txBody>
          <a:bodyPr>
            <a:normAutofit fontScale="47500" lnSpcReduction="20000"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693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577</Words>
  <Application>Microsoft Office PowerPoint</Application>
  <PresentationFormat>画面に合わせる (16:9)</PresentationFormat>
  <Paragraphs>96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住宅ローン減税 </vt:lpstr>
      <vt:lpstr>どんな制度？</vt:lpstr>
      <vt:lpstr>条件</vt:lpstr>
      <vt:lpstr>収入合算とペアローン</vt:lpstr>
      <vt:lpstr>住まい給付金 </vt:lpstr>
      <vt:lpstr>どんな制度？</vt:lpstr>
      <vt:lpstr>給付額の目安</vt:lpstr>
      <vt:lpstr>対象者・条件</vt:lpstr>
      <vt:lpstr>グリーン住宅ポイント </vt:lpstr>
      <vt:lpstr>どんな制度？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</dc:creator>
  <cp:lastModifiedBy>U103450935</cp:lastModifiedBy>
  <cp:revision>67</cp:revision>
  <cp:lastPrinted>2020-10-31T03:15:40Z</cp:lastPrinted>
  <dcterms:created xsi:type="dcterms:W3CDTF">2020-10-08T10:13:58Z</dcterms:created>
  <dcterms:modified xsi:type="dcterms:W3CDTF">2021-04-27T10:17:17Z</dcterms:modified>
</cp:coreProperties>
</file>